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</p:sldMasterIdLst>
  <p:notesMasterIdLst>
    <p:notesMasterId r:id="rId21"/>
  </p:notesMasterIdLst>
  <p:handoutMasterIdLst>
    <p:handoutMasterId r:id="rId22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959">
          <p15:clr>
            <a:srgbClr val="A4A3A4"/>
          </p15:clr>
        </p15:guide>
        <p15:guide id="5" pos="6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84364" autoAdjust="0"/>
  </p:normalViewPr>
  <p:slideViewPr>
    <p:cSldViewPr>
      <p:cViewPr varScale="1">
        <p:scale>
          <a:sx n="65" d="100"/>
          <a:sy n="65" d="100"/>
        </p:scale>
        <p:origin x="948" y="78"/>
      </p:cViewPr>
      <p:guideLst>
        <p:guide orient="horz" pos="2160"/>
        <p:guide orient="horz" pos="384"/>
        <p:guide orient="horz" pos="3792"/>
        <p:guide pos="959"/>
        <p:guide pos="67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en-US"/>
              <a:t>8/29/2018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en-US"/>
              <a:t>8/29/2018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emical_reactio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Living_systems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76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CCL20 smallest but release slower. protein size was not the key property determining release. (mesh size or tortuosity of the gel, probably charge(the only positive))</a:t>
            </a:r>
          </a:p>
          <a:p>
            <a:r>
              <a:rPr lang="en-US" dirty="0"/>
              <a:t>2. Injection of newly formed Laponite-containing cryo-gels loaded with 1 mg of GM-CSF through a needle resulted in</a:t>
            </a:r>
          </a:p>
          <a:p>
            <a:r>
              <a:rPr lang="en-US" dirty="0"/>
              <a:t>the loss of only 3.6 ± 0.9 ng of protein, which is &lt;0.5% of the </a:t>
            </a:r>
            <a:r>
              <a:rPr lang="en-US" dirty="0" err="1"/>
              <a:t>encap-sulated</a:t>
            </a:r>
            <a:r>
              <a:rPr lang="en-US" dirty="0"/>
              <a:t> protein and ~2% of the amount released over the four week period.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37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These two are choosing:  clinically used  for immunotherapy in human</a:t>
            </a:r>
          </a:p>
          <a:p>
            <a:pPr marL="228600" indent="-228600">
              <a:buAutoNum type="arabicPeriod"/>
            </a:pPr>
            <a:r>
              <a:rPr lang="en-US" dirty="0"/>
              <a:t>Measure metabolic activity (5 days incubation) CTLL2 T cell origin, used to determine the amount of cytokine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097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entrapment of proteins in another carriers prior to incorporation into a hydrogel often requires laborious optimization, harsh conditions involving organic solvents, and frequently results in poor encapsulation efﬁciencies</a:t>
            </a:r>
          </a:p>
          <a:p>
            <a:pPr marL="228600" indent="-228600">
              <a:buAutoNum type="arabicPeriod"/>
            </a:pPr>
            <a:r>
              <a:rPr lang="en-US" dirty="0"/>
              <a:t>Click chemistry: alternative approach to synthesize covalent bonding; high chemo selectivity and fast reaction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err="1"/>
              <a:t>Bioorthogonal</a:t>
            </a:r>
            <a:r>
              <a:rPr lang="en-US" dirty="0"/>
              <a:t> chemistry: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any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hemical re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chemical reaction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can occur inside of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Living system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living systems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without interfering with native biochemical processes (no need for copper catalyst which is cytotoxic)</a:t>
            </a:r>
            <a:endParaRPr lang="en-US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61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Physical gels formed from the interaction of Laponite with electrolytes have been shown to adsorb and release bioactive proteins </a:t>
            </a:r>
          </a:p>
          <a:p>
            <a:pPr marL="228600" indent="-228600">
              <a:buAutoNum type="arabicPeriod"/>
            </a:pPr>
            <a:r>
              <a:rPr lang="en-US" dirty="0"/>
              <a:t>Small molecule drug-&gt; interlayer disc;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72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Physical gels formed from the interaction of Laponite with electrolytes have been shown to adsorb and release bioactive proteins </a:t>
            </a:r>
          </a:p>
          <a:p>
            <a:pPr marL="228600" indent="-228600">
              <a:buAutoNum type="arabicPeriod"/>
            </a:pPr>
            <a:r>
              <a:rPr lang="en-US" dirty="0"/>
              <a:t>Small molecule drug-&gt; interlayer disc;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93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33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The reaction is a cycloaddition between an electron-rich dienophile and an electron-poor diene.</a:t>
            </a:r>
          </a:p>
          <a:p>
            <a:pPr marL="228600" indent="-2286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The nitrogen gas evolved from the crosslinking reaction does lead to the formation of a few small bubbles within the hydrogel. A stable gel was formed within 1 h at 25C.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51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frames are shown for each gel demonstrating both initial exit from the needle (top) and resumption of the original gel shape (bottom)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v.s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rectangular shape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10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no obvious impact of Laponite addition on pore architecture was seen over this range.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51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Higher initial concentrations of Laponite resulted in gels that were not reversibly deformable and fragmented when injected.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Viscosity: shear stress/strain rate;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Elastic gel (energy stored in the material): (phase angle=0); viscous liquid (energy dissipated as heat)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When changing strain, tan(delta)=loss modulus/storage modulus=G”/G’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When changing stress, Tan(psi)=elastic stress/viscous stress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Shear modulus: shear stress/strain: G* (complex shear modulus)=G’ (in phase storage modulus)+</a:t>
            </a:r>
            <a:r>
              <a:rPr lang="en-US" dirty="0" err="1"/>
              <a:t>iG</a:t>
            </a:r>
            <a:r>
              <a:rPr lang="en-US" dirty="0"/>
              <a:t>” (out of phase loss modulus)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2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block"/>
          <p:cNvSpPr/>
          <p:nvPr/>
        </p:nvSpPr>
        <p:spPr bwMode="invGray">
          <a:xfrm>
            <a:off x="1141413" y="1600200"/>
            <a:ext cx="11047412" cy="3276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7" name="top graphic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Rectangle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grpSp>
        <p:nvGrpSpPr>
          <p:cNvPr id="23" name="bottom graphic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Rectangle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522414" y="1905000"/>
            <a:ext cx="9143998" cy="2667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76B7-5811-4114-8A95-998148FFD529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077A-EF7A-41AA-8976-110EB7416C60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09600"/>
            <a:ext cx="7696198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12B-6681-4BDF-AE10-F59636249FF3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8E22-D0BA-4CB4-9C32-B27533199514}" type="datetime1">
              <a:rPr lang="en-US" smtClean="0"/>
              <a:t>8/29/2018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80A9-7A83-412D-A8AC-5AF60A8AA507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76800"/>
            <a:ext cx="822959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563DF0-FDDF-4143-9D8C-6AF41892E174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83F9-4677-4C31-8407-7919061A580B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4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4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39A6-3450-434F-A872-BEE63F7EB093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BB1C-FA00-4171-BA31-4C5E719472F3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ottom graphic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8610-5B57-4C6B-BF9F-F5397A1F60B8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930" y="1293495"/>
            <a:ext cx="5577840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F3DD-8B6D-46AA-BCA9-242D4EF63DDF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1AE9-3D4A-4A08-B03D-DC6D2ADF5464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ottom graphic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grpSp>
        <p:nvGrpSpPr>
          <p:cNvPr id="10" name="top graphic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Rectangle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411" y="369143"/>
            <a:ext cx="10820402" cy="657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410" y="1212197"/>
            <a:ext cx="10820402" cy="503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C6E67D0-0200-42BE-A0B2-78C70FBBB312}" type="datetime1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8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1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1905000"/>
            <a:ext cx="10515598" cy="2667000"/>
          </a:xfrm>
        </p:spPr>
        <p:txBody>
          <a:bodyPr>
            <a:noAutofit/>
          </a:bodyPr>
          <a:lstStyle/>
          <a:p>
            <a:br>
              <a:rPr lang="en-US" sz="4400" dirty="0">
                <a:effectLst/>
              </a:rPr>
            </a:br>
            <a:br>
              <a:rPr lang="en-US" sz="4400" dirty="0">
                <a:effectLst/>
              </a:rPr>
            </a:br>
            <a:endParaRPr lang="en-US" sz="4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493419" y="1749511"/>
            <a:ext cx="4573587" cy="4191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Acta </a:t>
            </a:r>
            <a:r>
              <a:rPr lang="en-US" dirty="0" err="1">
                <a:solidFill>
                  <a:schemeClr val="accent5"/>
                </a:solidFill>
              </a:rPr>
              <a:t>Biomaterialia</a:t>
            </a:r>
            <a:r>
              <a:rPr lang="en-US" dirty="0">
                <a:solidFill>
                  <a:schemeClr val="accent5"/>
                </a:solidFill>
              </a:rPr>
              <a:t> 65 (2018) 36–43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4D89CF-7636-4CAC-9D51-E6CE40746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941" y="2299877"/>
            <a:ext cx="10710959" cy="210584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A3A05F-EAFF-4DB0-ACB1-F046485BB232}"/>
              </a:ext>
            </a:extLst>
          </p:cNvPr>
          <p:cNvSpPr txBox="1">
            <a:spLocks/>
          </p:cNvSpPr>
          <p:nvPr/>
        </p:nvSpPr>
        <p:spPr>
          <a:xfrm>
            <a:off x="1141412" y="5181600"/>
            <a:ext cx="4573587" cy="419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Date: 08/28/18</a:t>
            </a:r>
          </a:p>
        </p:txBody>
      </p:sp>
    </p:spTree>
    <p:extLst>
      <p:ext uri="{BB962C8B-B14F-4D97-AF65-F5344CB8AC3E}">
        <p14:creationId xmlns:p14="http://schemas.microsoft.com/office/powerpoint/2010/main" val="29571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7D4B-759E-4BA3-BF39-C88987BDB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1" y="369142"/>
            <a:ext cx="10820402" cy="1002457"/>
          </a:xfrm>
        </p:spPr>
        <p:txBody>
          <a:bodyPr>
            <a:normAutofit/>
          </a:bodyPr>
          <a:lstStyle/>
          <a:p>
            <a:r>
              <a:rPr lang="en-US" dirty="0"/>
              <a:t>Effect of Laponite concentration on the mechanical properties of the hydrogels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D298-099D-4476-B4EB-E48869761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41" y="1651405"/>
            <a:ext cx="5562602" cy="1711888"/>
          </a:xfrm>
        </p:spPr>
        <p:txBody>
          <a:bodyPr>
            <a:normAutofit/>
          </a:bodyPr>
          <a:lstStyle/>
          <a:p>
            <a:r>
              <a:rPr lang="en-US" altLang="zh-TW" dirty="0"/>
              <a:t>Laponite c</a:t>
            </a:r>
            <a:r>
              <a:rPr lang="en-US" dirty="0"/>
              <a:t>oncentration</a:t>
            </a:r>
            <a:r>
              <a:rPr lang="zh-TW" altLang="en-US" dirty="0"/>
              <a:t>↑</a:t>
            </a:r>
            <a:r>
              <a:rPr lang="en-US" altLang="zh-TW" dirty="0"/>
              <a:t>:</a:t>
            </a:r>
          </a:p>
          <a:p>
            <a:pPr lvl="1"/>
            <a:r>
              <a:rPr lang="en-US" dirty="0"/>
              <a:t>Loss modulus</a:t>
            </a:r>
            <a:r>
              <a:rPr lang="zh-TW" altLang="en-US" dirty="0"/>
              <a:t>↓</a:t>
            </a:r>
            <a:endParaRPr lang="en-US" altLang="zh-TW" dirty="0"/>
          </a:p>
          <a:p>
            <a:pPr lvl="1"/>
            <a:r>
              <a:rPr lang="en-US" dirty="0"/>
              <a:t>Results in brittle gels</a:t>
            </a:r>
          </a:p>
          <a:p>
            <a:pPr lvl="1"/>
            <a:r>
              <a:rPr lang="en-US" dirty="0"/>
              <a:t>Upper limit: 0.5mg/ml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F0DD62-EB81-4B03-B4D5-2BD266E4C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201" y="1814804"/>
            <a:ext cx="4876799" cy="44806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DD6D08-D218-49E8-90B4-342613B2D356}"/>
              </a:ext>
            </a:extLst>
          </p:cNvPr>
          <p:cNvSpPr txBox="1"/>
          <p:nvPr/>
        </p:nvSpPr>
        <p:spPr>
          <a:xfrm>
            <a:off x="628229" y="3683101"/>
            <a:ext cx="5215035" cy="304698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Continuous stiffness measurement (CSM) nanoindentation: </a:t>
            </a:r>
            <a:r>
              <a:rPr lang="en-US" sz="2000" dirty="0"/>
              <a:t>energy dissipation of a material under cyclic load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r>
              <a:rPr lang="en-US" sz="2000" dirty="0"/>
              <a:t>Tan (</a:t>
            </a:r>
            <a:r>
              <a:rPr lang="el-GR" sz="2000" dirty="0"/>
              <a:t>δ</a:t>
            </a:r>
            <a:r>
              <a:rPr lang="en-US" sz="2000" dirty="0"/>
              <a:t>)=loss modulus/storage modulus</a:t>
            </a:r>
          </a:p>
          <a:p>
            <a:endParaRPr lang="en-US" sz="2000" dirty="0"/>
          </a:p>
          <a:p>
            <a:r>
              <a:rPr lang="en-US" sz="2000" dirty="0"/>
              <a:t>Tan (</a:t>
            </a:r>
            <a:r>
              <a:rPr lang="el-GR" sz="2000" dirty="0"/>
              <a:t>δ</a:t>
            </a:r>
            <a:r>
              <a:rPr lang="en-US" sz="2000" dirty="0"/>
              <a:t>)&gt; 1=&gt; more liquid property (viscosity)</a:t>
            </a:r>
          </a:p>
          <a:p>
            <a:r>
              <a:rPr lang="en-US" sz="2000" dirty="0"/>
              <a:t>Tan (</a:t>
            </a:r>
            <a:r>
              <a:rPr lang="el-GR" sz="2000" dirty="0"/>
              <a:t>δ</a:t>
            </a:r>
            <a:r>
              <a:rPr lang="en-US" sz="2000" dirty="0"/>
              <a:t>)&lt; 1=&gt; more solid property (elasticity)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616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1CA78-646B-4D1D-820D-C0A4ADF5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232" y="702665"/>
            <a:ext cx="10820402" cy="657792"/>
          </a:xfrm>
        </p:spPr>
        <p:txBody>
          <a:bodyPr>
            <a:noAutofit/>
          </a:bodyPr>
          <a:lstStyle/>
          <a:p>
            <a:r>
              <a:rPr lang="en-US" dirty="0"/>
              <a:t>Assessment of Laponite retention  within the gels after </a:t>
            </a:r>
            <a:r>
              <a:rPr lang="en-US" dirty="0" err="1"/>
              <a:t>cryopolymerization</a:t>
            </a:r>
            <a:r>
              <a:rPr lang="en-US" dirty="0"/>
              <a:t> and thawing into water for one hour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13617-4445-46FC-AD71-B9ADDA3CC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4" y="1824377"/>
            <a:ext cx="5486400" cy="3052423"/>
          </a:xfrm>
        </p:spPr>
        <p:txBody>
          <a:bodyPr>
            <a:normAutofit/>
          </a:bodyPr>
          <a:lstStyle/>
          <a:p>
            <a:r>
              <a:rPr lang="en-US" dirty="0"/>
              <a:t>Analyze silicon content within the gels by ICP-AES (Inductively coupled plasma atomic emission spectrometry )</a:t>
            </a:r>
          </a:p>
          <a:p>
            <a:endParaRPr lang="en-US" dirty="0"/>
          </a:p>
          <a:p>
            <a:pPr lvl="1"/>
            <a:r>
              <a:rPr lang="en-US" dirty="0"/>
              <a:t>A large fraction (&gt;70%) of the input Laponite was retained at all of the initial Laponite concentrations tested.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44E1BE-A773-4EB6-9643-1A0B0EBB4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012" y="2438401"/>
            <a:ext cx="4724399" cy="371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1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8522-6D85-4EC3-BC94-7707429B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Laponite within the walls of </a:t>
            </a:r>
            <a:r>
              <a:rPr lang="en-US" dirty="0" err="1"/>
              <a:t>cryogel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906E2-7E64-4AC1-91B4-B2B1D3843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0" y="1212197"/>
            <a:ext cx="10820402" cy="657792"/>
          </a:xfrm>
        </p:spPr>
        <p:txBody>
          <a:bodyPr/>
          <a:lstStyle/>
          <a:p>
            <a:r>
              <a:rPr lang="en-US" dirty="0"/>
              <a:t>Visualized using confocal microscopy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F1D7E-D607-42AC-9D28-C287B91FE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97" y="1951700"/>
            <a:ext cx="6279028" cy="31507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AB17FD-FB51-43CF-AC5C-2146887A3135}"/>
              </a:ext>
            </a:extLst>
          </p:cNvPr>
          <p:cNvSpPr/>
          <p:nvPr/>
        </p:nvSpPr>
        <p:spPr>
          <a:xfrm>
            <a:off x="2360612" y="5184138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Distribution of Alexa Fluor 488-azide-adsorbed Laponite within click alginate </a:t>
            </a:r>
            <a:r>
              <a:rPr lang="en-US" dirty="0" err="1"/>
              <a:t>cryogels</a:t>
            </a:r>
            <a:r>
              <a:rPr lang="en-US" dirty="0"/>
              <a:t>. </a:t>
            </a:r>
            <a:r>
              <a:rPr lang="en-US" dirty="0" err="1"/>
              <a:t>Cryogels</a:t>
            </a:r>
            <a:r>
              <a:rPr lang="en-US" dirty="0"/>
              <a:t> without (a) or with (b) 0.5 mg/ml Laponite were created containing 1.5 ug of Alexa Fluor 488-azide per gel, and washed to remove unbound dye</a:t>
            </a:r>
          </a:p>
        </p:txBody>
      </p:sp>
    </p:spTree>
    <p:extLst>
      <p:ext uri="{BB962C8B-B14F-4D97-AF65-F5344CB8AC3E}">
        <p14:creationId xmlns:p14="http://schemas.microsoft.com/office/powerpoint/2010/main" val="216917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767BC-EF44-4A99-AB19-D806C80CA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Laponite on protein release from click alginate </a:t>
            </a:r>
            <a:r>
              <a:rPr lang="en-US" dirty="0" err="1"/>
              <a:t>cryogels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0B4F6-04AA-4C13-8640-5E6FBBFC4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1" y="1363330"/>
            <a:ext cx="8153402" cy="4731403"/>
          </a:xfrm>
        </p:spPr>
        <p:txBody>
          <a:bodyPr>
            <a:normAutofit/>
          </a:bodyPr>
          <a:lstStyle/>
          <a:p>
            <a:r>
              <a:rPr lang="en-US" dirty="0"/>
              <a:t>Five immune-related proteins for immunotherapies</a:t>
            </a:r>
          </a:p>
          <a:p>
            <a:pPr lvl="1"/>
            <a:r>
              <a:rPr lang="en-US" b="1" dirty="0"/>
              <a:t>GM-SCF: </a:t>
            </a:r>
            <a:r>
              <a:rPr lang="en-US" dirty="0"/>
              <a:t>granulocyte macrophage colony-stimulating factor, a cytokine in oncology. (recruiting DCs)</a:t>
            </a:r>
          </a:p>
          <a:p>
            <a:pPr lvl="1"/>
            <a:r>
              <a:rPr lang="en-US" b="1" dirty="0"/>
              <a:t>IL-2: </a:t>
            </a:r>
            <a:r>
              <a:rPr lang="en-US" dirty="0"/>
              <a:t>interleukin2, support  T cell</a:t>
            </a:r>
          </a:p>
          <a:p>
            <a:pPr lvl="1"/>
            <a:r>
              <a:rPr lang="en-US" b="1" dirty="0"/>
              <a:t>FLT3L: </a:t>
            </a:r>
            <a:r>
              <a:rPr lang="en-US" dirty="0"/>
              <a:t>FMS-like tyrosine kinase 3 ligand, increases the number of B cells and T cells</a:t>
            </a:r>
          </a:p>
          <a:p>
            <a:pPr lvl="1"/>
            <a:r>
              <a:rPr lang="en-US" b="1" dirty="0"/>
              <a:t>IL-15: </a:t>
            </a:r>
            <a:r>
              <a:rPr lang="en-US" dirty="0"/>
              <a:t>support T cell expansion</a:t>
            </a:r>
          </a:p>
          <a:p>
            <a:pPr lvl="1"/>
            <a:r>
              <a:rPr lang="en-US" b="1" dirty="0"/>
              <a:t>CCL20: </a:t>
            </a:r>
            <a:r>
              <a:rPr lang="en-US" dirty="0"/>
              <a:t>strongly chemotactic for lymphocytes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D36316-5093-47A0-82E3-C22FAFA0D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812" y="3408784"/>
            <a:ext cx="5194504" cy="281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6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767BC-EF44-4A99-AB19-D806C80C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91" y="562732"/>
            <a:ext cx="5943601" cy="657792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 of Laponite on protein release from click alginate </a:t>
            </a:r>
            <a:r>
              <a:rPr lang="en-US" dirty="0" err="1"/>
              <a:t>cryogels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0B4F6-04AA-4C13-8640-5E6FBBFC4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0" y="1371601"/>
            <a:ext cx="5105401" cy="26619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Made solely from click alginate:</a:t>
            </a:r>
          </a:p>
          <a:p>
            <a:pPr lvl="1"/>
            <a:r>
              <a:rPr lang="en-US" dirty="0"/>
              <a:t>Burst release</a:t>
            </a:r>
          </a:p>
          <a:p>
            <a:pPr lvl="1"/>
            <a:r>
              <a:rPr lang="en-US" dirty="0"/>
              <a:t>Diffusion-dominated drug release system</a:t>
            </a:r>
          </a:p>
          <a:p>
            <a:r>
              <a:rPr lang="en-US" dirty="0"/>
              <a:t>Incorporation of Laponite </a:t>
            </a:r>
          </a:p>
          <a:p>
            <a:pPr lvl="1"/>
            <a:r>
              <a:rPr lang="en-US" dirty="0"/>
              <a:t>Maintained controlled release over 4 weeks</a:t>
            </a:r>
          </a:p>
          <a:p>
            <a:pPr lvl="1"/>
            <a:r>
              <a:rPr lang="en-US" dirty="0"/>
              <a:t>Protein size was not the key property determining release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06D71-4854-4BE7-939F-3F629513D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011" y="1122620"/>
            <a:ext cx="4648200" cy="2661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3E6E8C-A439-4992-9F1F-D856074BF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611" y="3804190"/>
            <a:ext cx="6699689" cy="24910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4667F7-924B-42DA-9734-D43BA78B8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898" y="464973"/>
            <a:ext cx="3928427" cy="4216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7A5FF0-0E20-403A-A2BF-30FBE524547E}"/>
              </a:ext>
            </a:extLst>
          </p:cNvPr>
          <p:cNvSpPr/>
          <p:nvPr/>
        </p:nvSpPr>
        <p:spPr>
          <a:xfrm>
            <a:off x="331119" y="3986944"/>
            <a:ext cx="470878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1 mg of recombinant protein either in free form, or pre-incubated with 25 mg of Laponite was incorporated in each 50 ml gel.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Supernatants were collected from protein-loaded gels incubated in </a:t>
            </a:r>
            <a:r>
              <a:rPr lang="en-US" dirty="0">
                <a:solidFill>
                  <a:srgbClr val="0070C0"/>
                </a:solidFill>
              </a:rPr>
              <a:t>1% BSA in DPBS</a:t>
            </a:r>
            <a:r>
              <a:rPr lang="en-US" dirty="0"/>
              <a:t>, and the recombinant protein release was assessed by</a:t>
            </a:r>
            <a:r>
              <a:rPr lang="en-US" dirty="0">
                <a:solidFill>
                  <a:srgbClr val="0070C0"/>
                </a:solidFill>
              </a:rPr>
              <a:t> ELISA</a:t>
            </a:r>
            <a:r>
              <a:rPr lang="en-US" dirty="0"/>
              <a:t>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7F7436-9A09-43EA-9579-41CB80D3002C}"/>
              </a:ext>
            </a:extLst>
          </p:cNvPr>
          <p:cNvCxnSpPr/>
          <p:nvPr/>
        </p:nvCxnSpPr>
        <p:spPr>
          <a:xfrm flipH="1">
            <a:off x="10895012" y="5257800"/>
            <a:ext cx="22860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0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63AF1-C5D6-4739-B83E-EC2FEB58F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1" y="369143"/>
            <a:ext cx="10820402" cy="843054"/>
          </a:xfrm>
        </p:spPr>
        <p:txBody>
          <a:bodyPr>
            <a:normAutofit fontScale="90000"/>
          </a:bodyPr>
          <a:lstStyle/>
          <a:p>
            <a:r>
              <a:rPr lang="en-US" dirty="0"/>
              <a:t>Release of various proteins after post-</a:t>
            </a:r>
            <a:r>
              <a:rPr lang="en-US" dirty="0" err="1"/>
              <a:t>cryogelation</a:t>
            </a:r>
            <a:r>
              <a:rPr lang="en-US" dirty="0"/>
              <a:t> soaking in protein solutions.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E888B-FADD-446E-B86D-8F7E43740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0" y="1447800"/>
            <a:ext cx="4327575" cy="2743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Soaking pre-formed Laponite-containing click alginate </a:t>
            </a:r>
            <a:r>
              <a:rPr lang="en-US" dirty="0" err="1"/>
              <a:t>cryogels</a:t>
            </a:r>
            <a:r>
              <a:rPr lang="en-US" dirty="0"/>
              <a:t> in solutions of protein: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Greater absorption of proteins </a:t>
            </a:r>
            <a:r>
              <a:rPr lang="en-US" dirty="0"/>
              <a:t>into the gel</a:t>
            </a:r>
          </a:p>
          <a:p>
            <a:pPr lvl="1"/>
            <a:r>
              <a:rPr lang="en-US" dirty="0"/>
              <a:t>Slower release compared to pristine click alginate </a:t>
            </a:r>
            <a:r>
              <a:rPr lang="en-US" dirty="0" err="1"/>
              <a:t>cryogel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535ACD-4EA0-48B3-8B71-EDF7A8E2D4E1}"/>
              </a:ext>
            </a:extLst>
          </p:cNvPr>
          <p:cNvSpPr/>
          <p:nvPr/>
        </p:nvSpPr>
        <p:spPr>
          <a:xfrm>
            <a:off x="687360" y="4191000"/>
            <a:ext cx="449421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Samples were soaked for 15 minutes in release buffer prior to the initiation of the release study.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Protein release was analyzed by ELISA from the release supernatants.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816CFC-A574-4A04-847C-B77F68236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818" y="832037"/>
            <a:ext cx="6559197" cy="530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7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63AF1-C5D6-4739-B83E-EC2FEB58F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1" y="369143"/>
            <a:ext cx="10820402" cy="843054"/>
          </a:xfrm>
        </p:spPr>
        <p:txBody>
          <a:bodyPr>
            <a:noAutofit/>
          </a:bodyPr>
          <a:lstStyle/>
          <a:p>
            <a:r>
              <a:rPr lang="en-US" dirty="0"/>
              <a:t>Release of various proteins after post-</a:t>
            </a:r>
            <a:r>
              <a:rPr lang="en-US" dirty="0" err="1"/>
              <a:t>cryogelation</a:t>
            </a:r>
            <a:r>
              <a:rPr lang="en-US" dirty="0"/>
              <a:t> soaking in protein solutions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2EF27D-5EEA-4E7B-BE41-8B2B74352795}"/>
              </a:ext>
            </a:extLst>
          </p:cNvPr>
          <p:cNvGrpSpPr/>
          <p:nvPr/>
        </p:nvGrpSpPr>
        <p:grpSpPr>
          <a:xfrm>
            <a:off x="2360614" y="914400"/>
            <a:ext cx="9220199" cy="5309468"/>
            <a:chOff x="2993419" y="990600"/>
            <a:chExt cx="9077581" cy="51570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98CC561-9E3D-4A79-A309-163436E50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5613" y="990600"/>
              <a:ext cx="7715534" cy="515706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390C48-9778-487B-8B33-570C8B2A3D04}"/>
                </a:ext>
              </a:extLst>
            </p:cNvPr>
            <p:cNvSpPr/>
            <p:nvPr/>
          </p:nvSpPr>
          <p:spPr>
            <a:xfrm>
              <a:off x="2993419" y="4876800"/>
              <a:ext cx="1211233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dirty="0"/>
                <a:t>After wash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F43803-F730-40C8-8A07-1B375898D9B9}"/>
                </a:ext>
              </a:extLst>
            </p:cNvPr>
            <p:cNvSpPr txBox="1"/>
            <p:nvPr/>
          </p:nvSpPr>
          <p:spPr>
            <a:xfrm>
              <a:off x="4298107" y="2952095"/>
              <a:ext cx="18861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</a:rPr>
                <a:t>w/o Laponite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E87F87-E415-400F-B6E2-9A8801C7D575}"/>
                </a:ext>
              </a:extLst>
            </p:cNvPr>
            <p:cNvSpPr txBox="1"/>
            <p:nvPr/>
          </p:nvSpPr>
          <p:spPr>
            <a:xfrm>
              <a:off x="6551612" y="2598003"/>
              <a:ext cx="212417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</a:rPr>
                <a:t>0.5mg/ml Laponite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CDB60C-6BE8-42E1-91ED-D9919C043A10}"/>
                </a:ext>
              </a:extLst>
            </p:cNvPr>
            <p:cNvSpPr txBox="1"/>
            <p:nvPr/>
          </p:nvSpPr>
          <p:spPr>
            <a:xfrm>
              <a:off x="9338809" y="2598003"/>
              <a:ext cx="273219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</a:rPr>
                <a:t>0.5mg/ml Laponite w/ 2x DPBS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92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8202F-4627-4D3A-8A0E-F64BD76BE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bioactivity after release from </a:t>
            </a:r>
            <a:r>
              <a:rPr lang="en-US" dirty="0" err="1"/>
              <a:t>cryogels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BE1C7-BDDE-49B1-8C1F-262FF6606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30" y="1266154"/>
            <a:ext cx="3767642" cy="2001061"/>
          </a:xfrm>
        </p:spPr>
        <p:txBody>
          <a:bodyPr>
            <a:normAutofit/>
          </a:bodyPr>
          <a:lstStyle/>
          <a:p>
            <a:r>
              <a:rPr lang="en-US" dirty="0"/>
              <a:t>The results showed no signiﬁcant difference from the values measured by ELISA for </a:t>
            </a:r>
            <a:r>
              <a:rPr lang="en-US" dirty="0" err="1"/>
              <a:t>cryogels</a:t>
            </a:r>
            <a:r>
              <a:rPr lang="en-US" dirty="0"/>
              <a:t> with and without Laponite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D991A-145C-4002-A244-BA3D23063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572" y="1188720"/>
            <a:ext cx="7951323" cy="40151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0C93B2-78D0-4440-8D9C-8BE15ADA8412}"/>
              </a:ext>
            </a:extLst>
          </p:cNvPr>
          <p:cNvSpPr/>
          <p:nvPr/>
        </p:nvSpPr>
        <p:spPr>
          <a:xfrm>
            <a:off x="218102" y="3429000"/>
            <a:ext cx="3960812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Supernatants were collected with from gels incubated in 1% BSA in DPBS, and the recombinant </a:t>
            </a:r>
            <a:r>
              <a:rPr lang="en-US" dirty="0">
                <a:solidFill>
                  <a:srgbClr val="0070C0"/>
                </a:solidFill>
              </a:rPr>
              <a:t>protein release was assessed by ELISA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 parallel, samples were used in </a:t>
            </a:r>
            <a:r>
              <a:rPr lang="en-US" dirty="0">
                <a:solidFill>
                  <a:srgbClr val="0070C0"/>
                </a:solidFill>
              </a:rPr>
              <a:t>cell based proliferation assays </a:t>
            </a:r>
            <a:r>
              <a:rPr lang="en-US" dirty="0"/>
              <a:t>with </a:t>
            </a:r>
            <a:r>
              <a:rPr lang="en-US" b="1" dirty="0"/>
              <a:t>mouse bone marrow cells </a:t>
            </a:r>
            <a:r>
              <a:rPr lang="en-US" dirty="0"/>
              <a:t>or </a:t>
            </a:r>
            <a:r>
              <a:rPr lang="en-US" b="1" dirty="0"/>
              <a:t>CTLL-2 cells </a:t>
            </a:r>
            <a:r>
              <a:rPr lang="en-US" dirty="0"/>
              <a:t>for GM-CSF and IL-2, respectively, to determine bioactivity</a:t>
            </a:r>
          </a:p>
        </p:txBody>
      </p:sp>
    </p:spTree>
    <p:extLst>
      <p:ext uri="{BB962C8B-B14F-4D97-AF65-F5344CB8AC3E}">
        <p14:creationId xmlns:p14="http://schemas.microsoft.com/office/powerpoint/2010/main" val="403982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181D-7137-4DC0-9A48-473CA4234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1" y="354115"/>
            <a:ext cx="11125201" cy="657792"/>
          </a:xfrm>
        </p:spPr>
        <p:txBody>
          <a:bodyPr>
            <a:noAutofit/>
          </a:bodyPr>
          <a:lstStyle/>
          <a:p>
            <a:r>
              <a:rPr lang="en-US" dirty="0"/>
              <a:t>Tuning protein release from </a:t>
            </a:r>
            <a:r>
              <a:rPr lang="en-US" dirty="0" err="1"/>
              <a:t>cryogels</a:t>
            </a:r>
            <a:r>
              <a:rPr lang="en-US" dirty="0"/>
              <a:t> by varying Laponite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294D-0F39-4582-9E3A-794FBDD94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79" y="1447800"/>
            <a:ext cx="3733800" cy="4422874"/>
          </a:xfrm>
        </p:spPr>
        <p:txBody>
          <a:bodyPr>
            <a:normAutofit/>
          </a:bodyPr>
          <a:lstStyle/>
          <a:p>
            <a:r>
              <a:rPr lang="en-US" sz="2800" dirty="0"/>
              <a:t>Increasing the amount of Laponite used for pre-adsorption of proteins:</a:t>
            </a:r>
          </a:p>
          <a:p>
            <a:pPr lvl="1"/>
            <a:r>
              <a:rPr lang="en-US" sz="2400" dirty="0"/>
              <a:t>Reduced burst release</a:t>
            </a:r>
          </a:p>
          <a:p>
            <a:pPr lvl="1"/>
            <a:r>
              <a:rPr lang="en-US" sz="2400" dirty="0"/>
              <a:t>Slowed the elution of proteins over time from the gels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FB8A1-570C-453C-A536-9B0265E27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612" y="1600200"/>
            <a:ext cx="8191066" cy="465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4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0A918-D2F6-47FF-AAE6-A5C75A921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06968-1101-4995-A23D-469650A6D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incorporation of Laponite XLG into hydrogels containing encapsulated proteins was demonstrated to slow protein release.</a:t>
            </a:r>
          </a:p>
          <a:p>
            <a:r>
              <a:rPr lang="en-US" dirty="0"/>
              <a:t>The release kinetics of proteins from the gels could be tuned by varying the Laponite content within the gels.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Comments:</a:t>
            </a:r>
          </a:p>
          <a:p>
            <a:pPr lvl="1"/>
            <a:r>
              <a:rPr lang="en-US" dirty="0"/>
              <a:t>Results in figure 4 didn’t match the description</a:t>
            </a:r>
            <a:r>
              <a:rPr lang="zh-TW" altLang="en-US" dirty="0"/>
              <a:t> </a:t>
            </a:r>
            <a:r>
              <a:rPr lang="en-US" altLang="zh-TW" dirty="0"/>
              <a:t>(protein bioactivity)</a:t>
            </a:r>
            <a:endParaRPr lang="en-US" dirty="0"/>
          </a:p>
          <a:p>
            <a:pPr lvl="1"/>
            <a:r>
              <a:rPr lang="en-US" dirty="0"/>
              <a:t>Hydrogel degradation over time could be evaluated.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8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37C19-89DE-489A-B5D9-7D075721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5549A-9C16-400D-A7A0-8C12D71E3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219200"/>
            <a:ext cx="11506200" cy="546192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Issues of hydrogel system for macroscale protein drugs delivery</a:t>
            </a:r>
          </a:p>
          <a:p>
            <a:pPr lvl="1"/>
            <a:r>
              <a:rPr lang="en-US" sz="2400" dirty="0"/>
              <a:t>Mesh sizes </a:t>
            </a:r>
            <a:r>
              <a:rPr lang="en-US" sz="2400" dirty="0">
                <a:solidFill>
                  <a:srgbClr val="FF0000"/>
                </a:solidFill>
              </a:rPr>
              <a:t>larger</a:t>
            </a:r>
            <a:r>
              <a:rPr lang="en-US" sz="2400" dirty="0"/>
              <a:t> than the size of proteins and </a:t>
            </a:r>
            <a:r>
              <a:rPr lang="en-US" sz="2400" dirty="0">
                <a:solidFill>
                  <a:srgbClr val="FF0000"/>
                </a:solidFill>
              </a:rPr>
              <a:t>not strongly interact </a:t>
            </a:r>
            <a:r>
              <a:rPr lang="en-US" sz="2400" dirty="0"/>
              <a:t>with cargo: </a:t>
            </a:r>
            <a:r>
              <a:rPr lang="en-US" sz="2400" dirty="0">
                <a:solidFill>
                  <a:srgbClr val="0070C0"/>
                </a:solidFill>
              </a:rPr>
              <a:t>rapid release </a:t>
            </a:r>
            <a:r>
              <a:rPr lang="en-US" sz="2400" dirty="0"/>
              <a:t>of encapsulated cargo by diffusion</a:t>
            </a:r>
          </a:p>
          <a:p>
            <a:pPr lvl="2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Current solution: first loading the protein in another phase (i.e. PLGA microsphere)</a:t>
            </a:r>
          </a:p>
          <a:p>
            <a:pPr lvl="1"/>
            <a:r>
              <a:rPr lang="en-US" sz="2400" dirty="0"/>
              <a:t>Hydrogel crosslinking chemistry:</a:t>
            </a:r>
          </a:p>
          <a:p>
            <a:pPr lvl="2"/>
            <a:r>
              <a:rPr lang="en-US" sz="2200" dirty="0"/>
              <a:t>Ionic crosslinking: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limitation of weak mechanical integrity and outward flux of ions from the gel over time</a:t>
            </a:r>
          </a:p>
          <a:p>
            <a:pPr lvl="2"/>
            <a:r>
              <a:rPr lang="en-US" sz="2200" dirty="0"/>
              <a:t>Covalent crosslinking: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cross-reactivity with the proteins</a:t>
            </a:r>
          </a:p>
          <a:p>
            <a:r>
              <a:rPr lang="en-US" sz="2800" dirty="0"/>
              <a:t>Significance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Substantial interaction </a:t>
            </a:r>
            <a:r>
              <a:rPr lang="en-US" sz="2400" dirty="0"/>
              <a:t>with proteins: Simply premixes the protein with </a:t>
            </a:r>
            <a:r>
              <a:rPr lang="en-US" sz="2400" b="1" dirty="0">
                <a:solidFill>
                  <a:srgbClr val="0070C0"/>
                </a:solidFill>
              </a:rPr>
              <a:t>charged nanoparticles (</a:t>
            </a:r>
            <a:r>
              <a:rPr lang="en-US" sz="2400" b="1" dirty="0" err="1">
                <a:solidFill>
                  <a:srgbClr val="0070C0"/>
                </a:solidFill>
              </a:rPr>
              <a:t>LaponiteXLG</a:t>
            </a:r>
            <a:r>
              <a:rPr lang="en-US" sz="2400" b="1" dirty="0">
                <a:solidFill>
                  <a:srgbClr val="0070C0"/>
                </a:solidFill>
              </a:rPr>
              <a:t>) </a:t>
            </a:r>
            <a:r>
              <a:rPr lang="en-US" sz="2400" dirty="0"/>
              <a:t>that bind strongly with the protein</a:t>
            </a:r>
          </a:p>
          <a:p>
            <a:pPr lvl="1"/>
            <a:r>
              <a:rPr lang="en-US" sz="2400" dirty="0"/>
              <a:t>Click chemistry: </a:t>
            </a:r>
            <a:r>
              <a:rPr lang="en-US" sz="2400" dirty="0">
                <a:solidFill>
                  <a:srgbClr val="0070C0"/>
                </a:solidFill>
              </a:rPr>
              <a:t>bio-orthogonal click reaction </a:t>
            </a:r>
            <a:r>
              <a:rPr lang="en-US" sz="2400" dirty="0"/>
              <a:t>for hydrogel formation</a:t>
            </a:r>
          </a:p>
          <a:p>
            <a:pPr lvl="1"/>
            <a:r>
              <a:rPr lang="en-US" sz="2400" dirty="0"/>
              <a:t>Protein–laden particles are placed within a hydrogel and released in a </a:t>
            </a:r>
            <a:r>
              <a:rPr lang="en-US" sz="2400" dirty="0">
                <a:solidFill>
                  <a:srgbClr val="0070C0"/>
                </a:solidFill>
              </a:rPr>
              <a:t>control </a:t>
            </a:r>
            <a:r>
              <a:rPr lang="en-US" sz="2400" dirty="0"/>
              <a:t>manner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Injectable</a:t>
            </a:r>
            <a:r>
              <a:rPr lang="en-US" sz="2400" dirty="0"/>
              <a:t> hydrogel</a:t>
            </a:r>
          </a:p>
        </p:txBody>
      </p:sp>
    </p:spTree>
    <p:extLst>
      <p:ext uri="{BB962C8B-B14F-4D97-AF65-F5344CB8AC3E}">
        <p14:creationId xmlns:p14="http://schemas.microsoft.com/office/powerpoint/2010/main" val="61112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68CBF6-6420-4731-9A3A-7E0678B0D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590" y="921676"/>
            <a:ext cx="9009353" cy="5297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6CE7BD-EE7A-49E2-AB44-73690A39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317039"/>
            <a:ext cx="10820402" cy="657792"/>
          </a:xfrm>
        </p:spPr>
        <p:txBody>
          <a:bodyPr>
            <a:normAutofit/>
          </a:bodyPr>
          <a:lstStyle/>
          <a:p>
            <a:r>
              <a:rPr lang="en-US" sz="3600" dirty="0"/>
              <a:t> Laponite-containing click alginate </a:t>
            </a:r>
            <a:r>
              <a:rPr lang="en-US" sz="3600" dirty="0" err="1"/>
              <a:t>cryogels</a:t>
            </a:r>
            <a:endParaRPr lang="en-US" sz="3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6F5F95-1D24-47D4-9D7C-423F0BB0E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2" y="1212197"/>
            <a:ext cx="3434730" cy="500714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Laponite: </a:t>
            </a:r>
            <a:r>
              <a:rPr lang="en-US" dirty="0"/>
              <a:t>Pre-adsorption of protein cargo </a:t>
            </a:r>
          </a:p>
          <a:p>
            <a:pPr lvl="1"/>
            <a:r>
              <a:rPr lang="en-US" dirty="0"/>
              <a:t>Smectite clay: 25nm diameter and 1nm thickness nanoplatelet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High negative surface charge on their faces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pH-dependent charge on their rim (pH&lt;9)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796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68CBF6-6420-4731-9A3A-7E0678B0D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590" y="921676"/>
            <a:ext cx="9009353" cy="5297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6CE7BD-EE7A-49E2-AB44-73690A39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317039"/>
            <a:ext cx="10820402" cy="657792"/>
          </a:xfrm>
        </p:spPr>
        <p:txBody>
          <a:bodyPr>
            <a:normAutofit/>
          </a:bodyPr>
          <a:lstStyle/>
          <a:p>
            <a:r>
              <a:rPr lang="en-US" sz="3600" dirty="0"/>
              <a:t> Laponite-containing click alginate </a:t>
            </a:r>
            <a:r>
              <a:rPr lang="en-US" sz="3600" dirty="0" err="1"/>
              <a:t>cryogels</a:t>
            </a:r>
            <a:endParaRPr lang="en-US" sz="3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6F5F95-1D24-47D4-9D7C-423F0BB0E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2" y="1212197"/>
            <a:ext cx="3663330" cy="5297664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Cryogel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dirty="0"/>
              <a:t>sponge-like injectable preformed scaffolds</a:t>
            </a:r>
          </a:p>
          <a:p>
            <a:pPr lvl="1"/>
            <a:r>
              <a:rPr lang="en-US" dirty="0"/>
              <a:t>Created from </a:t>
            </a:r>
            <a:r>
              <a:rPr lang="en-US" dirty="0" err="1"/>
              <a:t>cryopolymerization</a:t>
            </a:r>
            <a:endParaRPr lang="en-US" dirty="0"/>
          </a:p>
          <a:p>
            <a:pPr lvl="1"/>
            <a:r>
              <a:rPr lang="en-US" dirty="0"/>
              <a:t>Shape memory, mechanically robust hydrogel</a:t>
            </a:r>
          </a:p>
          <a:p>
            <a:pPr lvl="1"/>
            <a:r>
              <a:rPr lang="en-US" dirty="0"/>
              <a:t>Macroscale porosity of the gels can be altered by the freezing conditions</a:t>
            </a:r>
          </a:p>
          <a:p>
            <a:pPr lvl="1"/>
            <a:r>
              <a:rPr lang="en-US" dirty="0"/>
              <a:t>The thawed </a:t>
            </a:r>
            <a:r>
              <a:rPr lang="en-US" dirty="0" err="1"/>
              <a:t>cryogels</a:t>
            </a:r>
            <a:r>
              <a:rPr lang="en-US" dirty="0"/>
              <a:t> release the bound protein over time, facilitating controlled release into the surroundings</a:t>
            </a:r>
          </a:p>
          <a:p>
            <a:pPr lvl="1"/>
            <a:endParaRPr lang="en-US" dirty="0"/>
          </a:p>
          <a:p>
            <a:pPr lvl="2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376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E449-3F28-47CA-9A12-1FC160496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17" y="355985"/>
            <a:ext cx="5715001" cy="657792"/>
          </a:xfrm>
        </p:spPr>
        <p:txBody>
          <a:bodyPr>
            <a:normAutofit/>
          </a:bodyPr>
          <a:lstStyle/>
          <a:p>
            <a:r>
              <a:rPr lang="en-US" dirty="0"/>
              <a:t>Click alginate hydrogel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15BDC-376F-4407-BCF6-D79A40E2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1" y="1258167"/>
            <a:ext cx="5181601" cy="46854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1. Click alginate synthesis:</a:t>
            </a:r>
          </a:p>
          <a:p>
            <a:pPr lvl="1"/>
            <a:r>
              <a:rPr lang="en-US" sz="2800" dirty="0"/>
              <a:t>Bio-orthogonal click chemistry</a:t>
            </a:r>
          </a:p>
          <a:p>
            <a:pPr lvl="1"/>
            <a:endParaRPr lang="en-US" sz="2800" dirty="0"/>
          </a:p>
          <a:p>
            <a:pPr lvl="1"/>
            <a:r>
              <a:rPr lang="en-US" sz="2800" b="1" dirty="0">
                <a:solidFill>
                  <a:srgbClr val="0070C0"/>
                </a:solidFill>
              </a:rPr>
              <a:t>Carbodiimide</a:t>
            </a:r>
            <a:r>
              <a:rPr lang="en-US" sz="2800" dirty="0"/>
              <a:t> chemistry: </a:t>
            </a:r>
            <a:r>
              <a:rPr lang="en-US" sz="2800" dirty="0" err="1"/>
              <a:t>Tetrazine</a:t>
            </a:r>
            <a:r>
              <a:rPr lang="en-US" sz="2800" dirty="0"/>
              <a:t>-norbornene conjugation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The degree of substitution was 5% </a:t>
            </a:r>
            <a:r>
              <a:rPr lang="en-US" sz="2800" dirty="0" err="1"/>
              <a:t>tetrazine</a:t>
            </a:r>
            <a:r>
              <a:rPr lang="en-US" sz="2800" dirty="0"/>
              <a:t> or norbornene per alginate chain, determined by </a:t>
            </a:r>
            <a:r>
              <a:rPr lang="en-US" sz="2800" baseline="30000" dirty="0"/>
              <a:t>1</a:t>
            </a:r>
            <a:r>
              <a:rPr lang="en-US" altLang="zh-TW" sz="2800" dirty="0"/>
              <a:t>H-NMR</a:t>
            </a:r>
            <a:endParaRPr lang="en-US" sz="28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96B60B-F9D4-4D5D-87F5-8B9BF5746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808" y="0"/>
            <a:ext cx="4470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3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26CD6-A886-4548-B081-5B4D252D8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EDC/NHS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F3200-CAA9-4F7D-86D4-01ECE6A7B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3FF39A-E4EA-4D58-8268-F11A29232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0" y="1175326"/>
            <a:ext cx="11047413" cy="499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E449-3F28-47CA-9A12-1FC160496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17" y="355985"/>
            <a:ext cx="5715001" cy="657792"/>
          </a:xfrm>
        </p:spPr>
        <p:txBody>
          <a:bodyPr>
            <a:normAutofit/>
          </a:bodyPr>
          <a:lstStyle/>
          <a:p>
            <a:r>
              <a:rPr lang="en-US" dirty="0"/>
              <a:t>Click alginate hydrogel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15BDC-376F-4407-BCF6-D79A40E2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258167"/>
            <a:ext cx="5410200" cy="36193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/>
              <a:t>2. </a:t>
            </a:r>
            <a:r>
              <a:rPr lang="en-US" sz="4000" b="1" dirty="0" err="1"/>
              <a:t>Cryogel</a:t>
            </a:r>
            <a:r>
              <a:rPr lang="en-US" sz="4000" b="1" dirty="0"/>
              <a:t> formation:</a:t>
            </a:r>
          </a:p>
          <a:p>
            <a:pPr lvl="1"/>
            <a:r>
              <a:rPr lang="en-US" sz="2800" dirty="0"/>
              <a:t>Bio-orthogonal chemistry: Formation of covalently bonding without damaging cargo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err="1"/>
              <a:t>AlgN</a:t>
            </a:r>
            <a:r>
              <a:rPr lang="en-US" sz="2800" dirty="0"/>
              <a:t> and </a:t>
            </a:r>
            <a:r>
              <a:rPr lang="en-US" sz="2800" dirty="0" err="1"/>
              <a:t>AlgT</a:t>
            </a:r>
            <a:r>
              <a:rPr lang="en-US" sz="2800" dirty="0"/>
              <a:t> are mixed at a 1:1 ratio, and immediately pipetted into polystyrene molds and placed in a freezer overnight for </a:t>
            </a:r>
            <a:r>
              <a:rPr lang="en-US" sz="2800" dirty="0" err="1"/>
              <a:t>cryopolymerization</a:t>
            </a:r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Disperse Laponite XLG (with or without pre-mixing with protein) in the suspension prior to </a:t>
            </a:r>
            <a:r>
              <a:rPr lang="en-US" sz="2800" dirty="0" err="1"/>
              <a:t>cryogelation</a:t>
            </a:r>
            <a:endParaRPr lang="en-US" sz="2800" dirty="0"/>
          </a:p>
          <a:p>
            <a:endParaRPr lang="en-US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458C5D-3DCD-4E36-A67F-D912E466B9DB}"/>
              </a:ext>
            </a:extLst>
          </p:cNvPr>
          <p:cNvGrpSpPr/>
          <p:nvPr/>
        </p:nvGrpSpPr>
        <p:grpSpPr>
          <a:xfrm>
            <a:off x="5862536" y="0"/>
            <a:ext cx="5943600" cy="6850224"/>
            <a:chOff x="4365011" y="17206"/>
            <a:chExt cx="6302885" cy="676459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8D41D52-AF8E-4A5E-B2AA-96885E3F2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5011" y="17206"/>
              <a:ext cx="6302885" cy="676459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17CF5E-6470-4DEC-B909-7499DACF8008}"/>
                </a:ext>
              </a:extLst>
            </p:cNvPr>
            <p:cNvSpPr/>
            <p:nvPr/>
          </p:nvSpPr>
          <p:spPr>
            <a:xfrm>
              <a:off x="4468913" y="111595"/>
              <a:ext cx="483982" cy="4218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D8E53F1-4CC6-473B-AE6E-D91DB9C1C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12" y="5025539"/>
            <a:ext cx="4343399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5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CB2F-CFB3-4D15-AF9F-9228C444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click alginate </a:t>
            </a:r>
            <a:r>
              <a:rPr lang="en-US" dirty="0" err="1"/>
              <a:t>cryogels</a:t>
            </a:r>
            <a:r>
              <a:rPr lang="en-US" dirty="0"/>
              <a:t> incorporating Laponite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21047-B040-4882-96BC-C899DD2D6D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8" r="63632"/>
          <a:stretch/>
        </p:blipFill>
        <p:spPr>
          <a:xfrm>
            <a:off x="163496" y="1325756"/>
            <a:ext cx="1982338" cy="4918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C8389E-8D12-4372-9209-E8F413034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610" y="1235744"/>
            <a:ext cx="6883412" cy="49156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37A20-8EE7-400B-B709-193D83DF5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5834" y="1399977"/>
            <a:ext cx="3097697" cy="2293581"/>
          </a:xfrm>
        </p:spPr>
        <p:txBody>
          <a:bodyPr/>
          <a:lstStyle/>
          <a:p>
            <a:r>
              <a:rPr lang="en-US" dirty="0"/>
              <a:t>Interconnected porous structure</a:t>
            </a:r>
          </a:p>
          <a:p>
            <a:r>
              <a:rPr lang="en-US" dirty="0"/>
              <a:t>high deformability </a:t>
            </a:r>
          </a:p>
          <a:p>
            <a:r>
              <a:rPr lang="en-US" dirty="0"/>
              <a:t>Injectable through a 16 G needle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FED5F8-6060-48C8-B9FB-9E4E548D7B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315" t="12881" r="962" b="11067"/>
          <a:stretch/>
        </p:blipFill>
        <p:spPr>
          <a:xfrm>
            <a:off x="2165873" y="3693558"/>
            <a:ext cx="3097697" cy="259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2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ACA7-E0C4-4C68-A29B-35272D92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of Laponite prior to </a:t>
            </a:r>
            <a:r>
              <a:rPr lang="en-US" dirty="0" err="1"/>
              <a:t>cryogelation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A07D6-222E-4E6C-A6C0-5306F702F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0" y="1212197"/>
            <a:ext cx="3962402" cy="1226203"/>
          </a:xfrm>
        </p:spPr>
        <p:txBody>
          <a:bodyPr/>
          <a:lstStyle/>
          <a:p>
            <a:r>
              <a:rPr lang="en-US" dirty="0"/>
              <a:t>Pore size range: 50-300 µm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64EBC-3C69-4BCA-B892-ECACADBD7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22" y="1849016"/>
            <a:ext cx="11588579" cy="441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1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ct planning overview presentatio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project planning overview presentation.potx" id="{0D6D6775-FC9F-484B-A889-C0FCD86449E3}" vid="{CBE6795F-D548-4056-89FC-5BC618C494F3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project planning overview presentation</Template>
  <TotalTime>1907</TotalTime>
  <Words>1395</Words>
  <Application>Microsoft Office PowerPoint</Application>
  <PresentationFormat>Custom</PresentationFormat>
  <Paragraphs>152</Paragraphs>
  <Slides>19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新細明體</vt:lpstr>
      <vt:lpstr>Arial</vt:lpstr>
      <vt:lpstr>Calibri</vt:lpstr>
      <vt:lpstr>Wingdings</vt:lpstr>
      <vt:lpstr>Project planning overview presentation</vt:lpstr>
      <vt:lpstr>  </vt:lpstr>
      <vt:lpstr>Introduction</vt:lpstr>
      <vt:lpstr> Laponite-containing click alginate cryogels</vt:lpstr>
      <vt:lpstr> Laponite-containing click alginate cryogels</vt:lpstr>
      <vt:lpstr>Click alginate hydrogel</vt:lpstr>
      <vt:lpstr>EDC/NHS reaction</vt:lpstr>
      <vt:lpstr>Click alginate hydrogel</vt:lpstr>
      <vt:lpstr>Formation of click alginate cryogels incorporating Laponite</vt:lpstr>
      <vt:lpstr>Addition of Laponite prior to cryogelation</vt:lpstr>
      <vt:lpstr>Effect of Laponite concentration on the mechanical properties of the hydrogels</vt:lpstr>
      <vt:lpstr>Assessment of Laponite retention  within the gels after cryopolymerization and thawing into water for one hour</vt:lpstr>
      <vt:lpstr>Distribution of Laponite within the walls of cryogel</vt:lpstr>
      <vt:lpstr>Effect of Laponite on protein release from click alginate cryogels</vt:lpstr>
      <vt:lpstr>Effect of Laponite on protein release from click alginate cryogels</vt:lpstr>
      <vt:lpstr>Release of various proteins after post-cryogelation soaking in protein solutions.</vt:lpstr>
      <vt:lpstr>Release of various proteins after post-cryogelation soaking in protein solutions</vt:lpstr>
      <vt:lpstr>Protein bioactivity after release from cryogels</vt:lpstr>
      <vt:lpstr>Tuning protein release from cryogels by varying Laponite content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Overview</dc:title>
  <dc:creator>JHANYONG-YU 小詹</dc:creator>
  <cp:lastModifiedBy>k45204113</cp:lastModifiedBy>
  <cp:revision>78</cp:revision>
  <dcterms:created xsi:type="dcterms:W3CDTF">2018-02-07T05:38:20Z</dcterms:created>
  <dcterms:modified xsi:type="dcterms:W3CDTF">2018-08-29T16:47:16Z</dcterms:modified>
</cp:coreProperties>
</file>